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62"/>
  </p:notesMasterIdLst>
  <p:sldIdLst>
    <p:sldId id="411" r:id="rId5"/>
    <p:sldId id="413" r:id="rId6"/>
    <p:sldId id="414" r:id="rId7"/>
    <p:sldId id="259" r:id="rId8"/>
    <p:sldId id="285" r:id="rId9"/>
    <p:sldId id="340" r:id="rId10"/>
    <p:sldId id="403" r:id="rId11"/>
    <p:sldId id="261" r:id="rId12"/>
    <p:sldId id="262" r:id="rId13"/>
    <p:sldId id="383" r:id="rId14"/>
    <p:sldId id="1847" r:id="rId15"/>
    <p:sldId id="1848" r:id="rId16"/>
    <p:sldId id="1849" r:id="rId17"/>
    <p:sldId id="1850" r:id="rId18"/>
    <p:sldId id="441" r:id="rId19"/>
    <p:sldId id="1851" r:id="rId20"/>
    <p:sldId id="1852" r:id="rId21"/>
    <p:sldId id="1853" r:id="rId22"/>
    <p:sldId id="1854" r:id="rId23"/>
    <p:sldId id="1855" r:id="rId24"/>
    <p:sldId id="442" r:id="rId25"/>
    <p:sldId id="415" r:id="rId26"/>
    <p:sldId id="408" r:id="rId27"/>
    <p:sldId id="426" r:id="rId28"/>
    <p:sldId id="440" r:id="rId29"/>
    <p:sldId id="1778" r:id="rId30"/>
    <p:sldId id="428" r:id="rId31"/>
    <p:sldId id="429" r:id="rId32"/>
    <p:sldId id="430" r:id="rId33"/>
    <p:sldId id="416" r:id="rId34"/>
    <p:sldId id="417" r:id="rId35"/>
    <p:sldId id="267" r:id="rId36"/>
    <p:sldId id="432" r:id="rId37"/>
    <p:sldId id="433" r:id="rId38"/>
    <p:sldId id="434" r:id="rId39"/>
    <p:sldId id="435" r:id="rId40"/>
    <p:sldId id="436" r:id="rId41"/>
    <p:sldId id="437" r:id="rId42"/>
    <p:sldId id="438" r:id="rId43"/>
    <p:sldId id="439" r:id="rId44"/>
    <p:sldId id="387" r:id="rId45"/>
    <p:sldId id="388" r:id="rId46"/>
    <p:sldId id="389" r:id="rId47"/>
    <p:sldId id="1844"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18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6" autoAdjust="0"/>
  </p:normalViewPr>
  <p:slideViewPr>
    <p:cSldViewPr snapToGrid="0">
      <p:cViewPr varScale="1">
        <p:scale>
          <a:sx n="65" d="100"/>
          <a:sy n="65" d="100"/>
        </p:scale>
        <p:origin x="617" y="1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31121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393381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81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67833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90521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244419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282481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955532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56</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1/12/2019 6:51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blog/azure-backup-enables-backup-of-large-volumes-vms-databases-and-more/" TargetMode="External"/><Relationship Id="rId7" Type="http://schemas.openxmlformats.org/officeDocument/2006/relationships/hyperlink" Target="http://azure.microsoft.com/blog/2015/03/31/azure-backup-announcing-new-pricing-model-for-tco-reduction/" TargetMode="External"/><Relationship Id="rId2" Type="http://schemas.openxmlformats.org/officeDocument/2006/relationships/hyperlink" Target="https://technet.microsoft.com/en-us/library/jj860400.aspx" TargetMode="External"/><Relationship Id="rId1" Type="http://schemas.openxmlformats.org/officeDocument/2006/relationships/slideLayout" Target="../slideLayouts/slideLayout49.xml"/><Relationship Id="rId6" Type="http://schemas.openxmlformats.org/officeDocument/2006/relationships/hyperlink" Target="https://technet.microsoft.com/en-US/library/jj852163.aspx" TargetMode="External"/><Relationship Id="rId5" Type="http://schemas.openxmlformats.org/officeDocument/2006/relationships/hyperlink" Target="https://technet.microsoft.com/en-US/library/hh758007.aspx" TargetMode="External"/><Relationship Id="rId4" Type="http://schemas.openxmlformats.org/officeDocument/2006/relationships/hyperlink" Target="https://docs.microsoft.com/en-us/azure/virtual-machines/workloads/sap/hana-overview-high-availability-disaster-recovery#backup-and-restor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6.wmf"/><Relationship Id="rId5" Type="http://schemas.openxmlformats.org/officeDocument/2006/relationships/oleObject" Target="../embeddings/oleObject1.bin"/><Relationship Id="rId4" Type="http://schemas.openxmlformats.org/officeDocument/2006/relationships/image" Target="../media/image37.emf"/></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E032-DAB9-4816-B740-E3C2549C4F52}"/>
              </a:ext>
            </a:extLst>
          </p:cNvPr>
          <p:cNvSpPr>
            <a:spLocks noGrp="1"/>
          </p:cNvSpPr>
          <p:nvPr>
            <p:ph type="title"/>
          </p:nvPr>
        </p:nvSpPr>
        <p:spPr/>
        <p:txBody>
          <a:bodyPr/>
          <a:lstStyle/>
          <a:p>
            <a:r>
              <a:rPr lang="en-US" sz="4400" dirty="0">
                <a:solidFill>
                  <a:schemeClr val="tx1"/>
                </a:solidFill>
              </a:rPr>
              <a:t>Design Principles</a:t>
            </a:r>
            <a:endParaRPr lang="en-US" dirty="0">
              <a:solidFill>
                <a:schemeClr val="tx1"/>
              </a:solidFill>
            </a:endParaRPr>
          </a:p>
        </p:txBody>
      </p:sp>
      <p:sp>
        <p:nvSpPr>
          <p:cNvPr id="3" name="Content Placeholder 2">
            <a:extLst>
              <a:ext uri="{FF2B5EF4-FFF2-40B4-BE49-F238E27FC236}">
                <a16:creationId xmlns:a16="http://schemas.microsoft.com/office/drawing/2014/main" id="{D4CC052E-733E-4F2B-802F-488AD5A7EF4F}"/>
              </a:ext>
            </a:extLst>
          </p:cNvPr>
          <p:cNvSpPr>
            <a:spLocks noGrp="1"/>
          </p:cNvSpPr>
          <p:nvPr>
            <p:ph sz="quarter" idx="4294967295"/>
          </p:nvPr>
        </p:nvSpPr>
        <p:spPr>
          <a:xfrm>
            <a:off x="527539" y="2226408"/>
            <a:ext cx="10756900" cy="3379788"/>
          </a:xfrm>
        </p:spPr>
        <p:txBody>
          <a:bodyPr/>
          <a:lstStyle/>
          <a:p>
            <a:pPr marL="728314" indent="-728314">
              <a:buFont typeface="+mj-lt"/>
              <a:buAutoNum type="arabicPeriod"/>
            </a:pPr>
            <a:r>
              <a:rPr lang="en-US" sz="4000" dirty="0">
                <a:solidFill>
                  <a:schemeClr val="tx1"/>
                </a:solidFill>
              </a:rPr>
              <a:t>Sizing (Compute, Storage)</a:t>
            </a:r>
          </a:p>
          <a:p>
            <a:pPr marL="728314" indent="-728314">
              <a:buFont typeface="+mj-lt"/>
              <a:buAutoNum type="arabicPeriod"/>
            </a:pPr>
            <a:r>
              <a:rPr lang="en-US" sz="4000" dirty="0">
                <a:solidFill>
                  <a:schemeClr val="tx1"/>
                </a:solidFill>
              </a:rPr>
              <a:t>High Availability</a:t>
            </a:r>
          </a:p>
          <a:p>
            <a:pPr marL="728314" indent="-728314">
              <a:buFont typeface="+mj-lt"/>
              <a:buAutoNum type="arabicPeriod"/>
            </a:pPr>
            <a:r>
              <a:rPr lang="en-US" sz="4000" dirty="0">
                <a:solidFill>
                  <a:schemeClr val="tx1"/>
                </a:solidFill>
              </a:rPr>
              <a:t>Backup</a:t>
            </a:r>
          </a:p>
          <a:p>
            <a:pPr marL="728314" indent="-728314">
              <a:buFont typeface="+mj-lt"/>
              <a:buAutoNum type="arabicPeriod"/>
            </a:pPr>
            <a:r>
              <a:rPr lang="en-US" sz="4000" dirty="0">
                <a:solidFill>
                  <a:schemeClr val="tx1"/>
                </a:solidFill>
              </a:rPr>
              <a:t>Disaster Recovery</a:t>
            </a:r>
          </a:p>
          <a:p>
            <a:endParaRPr lang="en-US" sz="3600" dirty="0">
              <a:solidFill>
                <a:schemeClr val="tx1"/>
              </a:solidFill>
            </a:endParaRPr>
          </a:p>
        </p:txBody>
      </p:sp>
    </p:spTree>
    <p:extLst>
      <p:ext uri="{BB962C8B-B14F-4D97-AF65-F5344CB8AC3E}">
        <p14:creationId xmlns:p14="http://schemas.microsoft.com/office/powerpoint/2010/main" val="2665733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400" dirty="0">
                <a:solidFill>
                  <a:schemeClr val="tx1"/>
                </a:solidFill>
                <a:latin typeface="Segoe UI" panose="020B0502040204020203" pitchFamily="34" charset="0"/>
              </a:rPr>
              <a:t>SAP VM &amp; Storage Sizing Principles</a:t>
            </a:r>
            <a:endParaRPr lang="en-US"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0404222A-BA23-4D98-8A4A-60B2990A4C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860"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A3AADDC-EC7B-416F-9EDF-4282DA093E8B}"/>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D2E6FE9A-C60D-4C3D-AF33-8806CB5AF0A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DCF3-DCD4-490A-97D9-6DD86AD20851}"/>
              </a:ext>
            </a:extLst>
          </p:cNvPr>
          <p:cNvSpPr>
            <a:spLocks noGrp="1"/>
          </p:cNvSpPr>
          <p:nvPr>
            <p:ph type="title"/>
          </p:nvPr>
        </p:nvSpPr>
        <p:spPr>
          <a:xfrm>
            <a:off x="291350" y="154452"/>
            <a:ext cx="11541863" cy="899665"/>
          </a:xfrm>
        </p:spPr>
        <p:txBody>
          <a:bodyPr/>
          <a:lstStyle/>
          <a:p>
            <a:r>
              <a:rPr lang="en-US" sz="3600" dirty="0">
                <a:solidFill>
                  <a:schemeClr val="tx1"/>
                </a:solidFill>
                <a:cs typeface="Segoe UI Light" panose="020B0502040204020203" pitchFamily="34" charset="0"/>
              </a:rPr>
              <a:t>(SAPS) Azure VM Options for SAP Applications</a:t>
            </a:r>
            <a:endParaRPr lang="en-US" sz="3600" dirty="0">
              <a:solidFill>
                <a:schemeClr val="tx1"/>
              </a:solidFill>
            </a:endParaRPr>
          </a:p>
        </p:txBody>
      </p:sp>
      <p:pic>
        <p:nvPicPr>
          <p:cNvPr id="4" name="Picture 3" descr="Azure VM Options for SAP Applications table.&#10;&#10;A table of Azure VM Options for SAP Applications displays the information in the Instructor Notes.">
            <a:extLst>
              <a:ext uri="{FF2B5EF4-FFF2-40B4-BE49-F238E27FC236}">
                <a16:creationId xmlns:a16="http://schemas.microsoft.com/office/drawing/2014/main" id="{07971E7C-2CB4-42C2-A0A2-07683D9C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5" name="Rectangle 4">
            <a:extLst>
              <a:ext uri="{FF2B5EF4-FFF2-40B4-BE49-F238E27FC236}">
                <a16:creationId xmlns:a16="http://schemas.microsoft.com/office/drawing/2014/main" id="{67FE9002-8597-4A31-AA87-D6C452BF3829}"/>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6" name="TextBox 5">
            <a:extLst>
              <a:ext uri="{FF2B5EF4-FFF2-40B4-BE49-F238E27FC236}">
                <a16:creationId xmlns:a16="http://schemas.microsoft.com/office/drawing/2014/main" id="{0787CDB1-670B-40A0-8991-987831F24457}"/>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7" name="Rectangle 6">
            <a:extLst>
              <a:ext uri="{FF2B5EF4-FFF2-40B4-BE49-F238E27FC236}">
                <a16:creationId xmlns:a16="http://schemas.microsoft.com/office/drawing/2014/main" id="{CE1A679A-DCBB-424A-92AE-2A0AF5404C97}"/>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73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latin typeface="Segoe UI" panose="020B0502040204020203" pitchFamily="34" charset="0"/>
              </a:rPr>
              <a:t>Premium Storage KPIs (Cost differ by region)</a:t>
            </a:r>
            <a:endParaRPr lang="en-US" dirty="0">
              <a:solidFill>
                <a:schemeClr val="tx1"/>
              </a:solidFill>
            </a:endParaRPr>
          </a:p>
        </p:txBody>
      </p:sp>
      <p:graphicFrame>
        <p:nvGraphicFramePr>
          <p:cNvPr id="12" name="Table 11">
            <a:extLst>
              <a:ext uri="{FF2B5EF4-FFF2-40B4-BE49-F238E27FC236}">
                <a16:creationId xmlns:a16="http://schemas.microsoft.com/office/drawing/2014/main" id="{89AEE296-E0D0-4E02-BE3C-75FDAFA64A57}"/>
              </a:ext>
            </a:extLst>
          </p:cNvPr>
          <p:cNvGraphicFramePr>
            <a:graphicFrameLocks noGrp="1"/>
          </p:cNvGraphicFramePr>
          <p:nvPr>
            <p:extLst>
              <p:ext uri="{D42A27DB-BD31-4B8C-83A1-F6EECF244321}">
                <p14:modId xmlns:p14="http://schemas.microsoft.com/office/powerpoint/2010/main" val="1780539903"/>
              </p:ext>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685710" rtl="0" eaLnBrk="1" latinLnBrk="0" hangingPunct="1">
                        <a:defRPr sz="1324" kern="1200">
                          <a:solidFill>
                            <a:schemeClr val="tx1"/>
                          </a:solidFill>
                          <a:latin typeface="Segoe UI Semilight"/>
                        </a:defRPr>
                      </a:lvl1pPr>
                      <a:lvl2pPr marL="342855" algn="l" defTabSz="685710" rtl="0" eaLnBrk="1" latinLnBrk="0" hangingPunct="1">
                        <a:defRPr sz="1324" kern="1200">
                          <a:solidFill>
                            <a:schemeClr val="tx1"/>
                          </a:solidFill>
                          <a:latin typeface="Segoe UI Semilight"/>
                        </a:defRPr>
                      </a:lvl2pPr>
                      <a:lvl3pPr marL="685710" algn="l" defTabSz="685710" rtl="0" eaLnBrk="1" latinLnBrk="0" hangingPunct="1">
                        <a:defRPr sz="1324" kern="1200">
                          <a:solidFill>
                            <a:schemeClr val="tx1"/>
                          </a:solidFill>
                          <a:latin typeface="Segoe UI Semilight"/>
                        </a:defRPr>
                      </a:lvl3pPr>
                      <a:lvl4pPr marL="1028565" algn="l" defTabSz="685710" rtl="0" eaLnBrk="1" latinLnBrk="0" hangingPunct="1">
                        <a:defRPr sz="1324" kern="1200">
                          <a:solidFill>
                            <a:schemeClr val="tx1"/>
                          </a:solidFill>
                          <a:latin typeface="Segoe UI Semilight"/>
                        </a:defRPr>
                      </a:lvl4pPr>
                      <a:lvl5pPr marL="1371418" algn="l" defTabSz="685710" rtl="0" eaLnBrk="1" latinLnBrk="0" hangingPunct="1">
                        <a:defRPr sz="1324" kern="1200">
                          <a:solidFill>
                            <a:schemeClr val="tx1"/>
                          </a:solidFill>
                          <a:latin typeface="Segoe UI Semilight"/>
                        </a:defRPr>
                      </a:lvl5pPr>
                      <a:lvl6pPr marL="1714274" algn="l" defTabSz="685710" rtl="0" eaLnBrk="1" latinLnBrk="0" hangingPunct="1">
                        <a:defRPr sz="1324" kern="1200">
                          <a:solidFill>
                            <a:schemeClr val="tx1"/>
                          </a:solidFill>
                          <a:latin typeface="Segoe UI Semilight"/>
                        </a:defRPr>
                      </a:lvl6pPr>
                      <a:lvl7pPr marL="2057128" algn="l" defTabSz="685710" rtl="0" eaLnBrk="1" latinLnBrk="0" hangingPunct="1">
                        <a:defRPr sz="1324" kern="1200">
                          <a:solidFill>
                            <a:schemeClr val="tx1"/>
                          </a:solidFill>
                          <a:latin typeface="Segoe UI Semilight"/>
                        </a:defRPr>
                      </a:lvl7pPr>
                      <a:lvl8pPr marL="2399983" algn="l" defTabSz="685710" rtl="0" eaLnBrk="1" latinLnBrk="0" hangingPunct="1">
                        <a:defRPr sz="1324" kern="1200">
                          <a:solidFill>
                            <a:schemeClr val="tx1"/>
                          </a:solidFill>
                          <a:latin typeface="Segoe UI Semilight"/>
                        </a:defRPr>
                      </a:lvl8pPr>
                      <a:lvl9pPr marL="2742839" algn="l" defTabSz="685710" rtl="0" eaLnBrk="1" latinLnBrk="0" hangingPunct="1">
                        <a:defRPr sz="1324" kern="1200">
                          <a:solidFill>
                            <a:schemeClr val="tx1"/>
                          </a:solidFill>
                          <a:latin typeface="Segoe UI Semilight"/>
                        </a:defRPr>
                      </a:lvl9p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22101627"/>
                  </a:ext>
                </a:extLst>
              </a:tr>
            </a:tbl>
          </a:graphicData>
        </a:graphic>
      </p:graphicFrame>
      <p:pic>
        <p:nvPicPr>
          <p:cNvPr id="13" name="Picture 12">
            <a:extLst>
              <a:ext uri="{FF2B5EF4-FFF2-40B4-BE49-F238E27FC236}">
                <a16:creationId xmlns:a16="http://schemas.microsoft.com/office/drawing/2014/main" id="{B224AD8A-0787-4236-AA81-BC47A4FCA722}"/>
              </a:ext>
            </a:extLst>
          </p:cNvPr>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latin typeface="Calibri Light" panose="020F0302020204030204"/>
                <a:cs typeface="Segoe UI Light" panose="020B0502040204020203" pitchFamily="34" charset="0"/>
              </a:rPr>
              <a:t>* Stripe Premium Storage Disks to aggregate</a:t>
            </a:r>
          </a:p>
          <a:p>
            <a:pPr algn="ctr" defTabSz="914225">
              <a:defRPr/>
            </a:pPr>
            <a:r>
              <a:rPr lang="en-US" sz="2400" dirty="0">
                <a:solidFill>
                  <a:schemeClr val="tx1"/>
                </a:solidFill>
                <a:latin typeface="Calibri Light" panose="020F0302020204030204"/>
                <a:cs typeface="Segoe UI Light" panose="020B0502040204020203" pitchFamily="34" charset="0"/>
              </a:rPr>
              <a:t>IOPS, Throughput and Storage Capacity</a:t>
            </a:r>
            <a:endParaRPr lang="en-US" sz="2400" dirty="0">
              <a:solidFill>
                <a:schemeClr val="tx1"/>
              </a:solidFill>
              <a:latin typeface="Calibri Light" panose="020F0302020204030204"/>
            </a:endParaRPr>
          </a:p>
        </p:txBody>
      </p:sp>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Segoe UI Semilight"/>
              </a:rPr>
              <a:t>Consistent low latency SSD with predictable throughput</a:t>
            </a:r>
          </a:p>
          <a:p>
            <a:pPr marL="224097" indent="-224097" defTabSz="896386">
              <a:spcBef>
                <a:spcPts val="980"/>
              </a:spcBef>
              <a:defRPr/>
            </a:pPr>
            <a:r>
              <a:rPr lang="en-US" sz="1400" dirty="0">
                <a:latin typeface="Segoe UI Semilight"/>
              </a:rPr>
              <a:t>For high-performance  IO-intensive DB workloads</a:t>
            </a:r>
          </a:p>
          <a:p>
            <a:pPr marL="224097" indent="-224097" defTabSz="896386">
              <a:spcBef>
                <a:spcPts val="980"/>
              </a:spcBef>
              <a:defRPr/>
            </a:pPr>
            <a:r>
              <a:rPr lang="en-US" sz="1400" dirty="0">
                <a:latin typeface="Segoe UI Semilight"/>
              </a:rPr>
              <a:t>Single digit ms latencies</a:t>
            </a:r>
          </a:p>
          <a:p>
            <a:pPr marL="224097" indent="-224097" defTabSz="896386">
              <a:spcBef>
                <a:spcPts val="980"/>
              </a:spcBef>
              <a:defRPr/>
            </a:pPr>
            <a:r>
              <a:rPr lang="en-US" sz="1400" dirty="0">
                <a:latin typeface="Segoe UI Semilight"/>
              </a:rPr>
              <a:t>Supports up to 4 TB blob/disk size</a:t>
            </a:r>
          </a:p>
          <a:p>
            <a:pPr marL="224097" indent="-224097" defTabSz="896386">
              <a:spcBef>
                <a:spcPts val="980"/>
              </a:spcBef>
              <a:defRPr/>
            </a:pPr>
            <a:r>
              <a:rPr lang="en-US" sz="1400" dirty="0">
                <a:latin typeface="Segoe UI Semilight"/>
              </a:rPr>
              <a:t>Stripe up to 64 disks for a total of 256 TB</a:t>
            </a:r>
          </a:p>
          <a:p>
            <a:pPr marL="224097" indent="-224097" defTabSz="896386">
              <a:spcBef>
                <a:spcPts val="980"/>
              </a:spcBef>
              <a:defRPr/>
            </a:pPr>
            <a:r>
              <a:rPr lang="en-US" sz="1400" dirty="0">
                <a:latin typeface="Segoe UI Semilight"/>
              </a:rPr>
              <a:t>Disk performance is dependent on the disk size, with up to 7,500 IOPS  per disk </a:t>
            </a:r>
          </a:p>
          <a:p>
            <a:pPr marL="224097" indent="-224097" defTabSz="896386">
              <a:spcBef>
                <a:spcPts val="980"/>
              </a:spcBef>
              <a:defRPr/>
            </a:pPr>
            <a:r>
              <a:rPr lang="en-US" sz="1400" dirty="0">
                <a:latin typeface="Segoe UI Semilight"/>
              </a:rPr>
              <a:t>Pay for what you provision</a:t>
            </a:r>
          </a:p>
          <a:p>
            <a:pPr marL="224097" indent="-224097" defTabSz="896386">
              <a:spcBef>
                <a:spcPts val="980"/>
              </a:spcBef>
              <a:defRPr/>
            </a:pPr>
            <a:r>
              <a:rPr lang="en-US" sz="1400" dirty="0">
                <a:latin typeface="Segoe UI Semilight"/>
              </a:rPr>
              <a:t>Check Azure VMs for maximum IOPS</a:t>
            </a: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486EBE-673E-4982-83B3-9286BBB84EC2}"/>
              </a:ext>
            </a:extLst>
          </p:cNvPr>
          <p:cNvSpPr>
            <a:spLocks noGrp="1"/>
          </p:cNvSpPr>
          <p:nvPr>
            <p:ph type="title"/>
          </p:nvPr>
        </p:nvSpPr>
        <p:spPr/>
        <p:txBody>
          <a:bodyPr/>
          <a:lstStyle/>
          <a:p>
            <a:r>
              <a:rPr lang="en-US" sz="4400" dirty="0">
                <a:solidFill>
                  <a:schemeClr val="tx1"/>
                </a:solidFill>
              </a:rPr>
              <a:t>SAP HA Architecture</a:t>
            </a:r>
            <a:br>
              <a:rPr lang="en-US" sz="4400" dirty="0">
                <a:solidFill>
                  <a:schemeClr val="tx1"/>
                </a:solidFill>
              </a:rPr>
            </a:br>
            <a:r>
              <a:rPr lang="en-US" sz="2400" dirty="0">
                <a:solidFill>
                  <a:schemeClr val="tx1"/>
                </a:solidFill>
              </a:rPr>
              <a:t>SAP NetWeaver ABAP / Java 7.00 (and higher) – Windows &amp; Linux</a:t>
            </a:r>
          </a:p>
        </p:txBody>
      </p:sp>
      <p:pic>
        <p:nvPicPr>
          <p:cNvPr id="4" name="Picture 3" descr="An image that depicts the SAP HA Architecture broken down 4 layers: application server instances, ASCS, File Share, and Database.">
            <a:extLst>
              <a:ext uri="{FF2B5EF4-FFF2-40B4-BE49-F238E27FC236}">
                <a16:creationId xmlns:a16="http://schemas.microsoft.com/office/drawing/2014/main" id="{EE6791FC-B774-4434-AD42-2178D2107A19}"/>
              </a:ext>
            </a:extLst>
          </p:cNvPr>
          <p:cNvPicPr>
            <a:picLocks noChangeAspect="1"/>
          </p:cNvPicPr>
          <p:nvPr/>
        </p:nvPicPr>
        <p:blipFill>
          <a:blip r:embed="rId2"/>
          <a:stretch>
            <a:fillRect/>
          </a:stretch>
        </p:blipFill>
        <p:spPr>
          <a:xfrm>
            <a:off x="368863" y="1738627"/>
            <a:ext cx="10865908" cy="4829862"/>
          </a:xfrm>
          <a:prstGeom prst="rect">
            <a:avLst/>
          </a:prstGeom>
        </p:spPr>
      </p:pic>
      <p:pic>
        <p:nvPicPr>
          <p:cNvPr id="7" name="Picture 6">
            <a:extLst>
              <a:ext uri="{FF2B5EF4-FFF2-40B4-BE49-F238E27FC236}">
                <a16:creationId xmlns:a16="http://schemas.microsoft.com/office/drawing/2014/main" id="{7B987C9E-7DA5-4EE5-A22D-6D2A3CF9F9DF}"/>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8" name="Picture 7">
            <a:extLst>
              <a:ext uri="{FF2B5EF4-FFF2-40B4-BE49-F238E27FC236}">
                <a16:creationId xmlns:a16="http://schemas.microsoft.com/office/drawing/2014/main" id="{CDB1BF07-8B56-43ED-AC9A-B1E1ED31DEE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9" name="TextBox 8">
            <a:extLst>
              <a:ext uri="{FF2B5EF4-FFF2-40B4-BE49-F238E27FC236}">
                <a16:creationId xmlns:a16="http://schemas.microsoft.com/office/drawing/2014/main" id="{D6D64EDF-61BA-4A85-B75A-FD198A49A09A}"/>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spTree>
    <p:extLst>
      <p:ext uri="{BB962C8B-B14F-4D97-AF65-F5344CB8AC3E}">
        <p14:creationId xmlns:p14="http://schemas.microsoft.com/office/powerpoint/2010/main" val="33969538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descr="An image that depicts the availability configuration for each application tier of the SAP deployment.">
            <a:extLst>
              <a:ext uri="{FF2B5EF4-FFF2-40B4-BE49-F238E27FC236}">
                <a16:creationId xmlns:a16="http://schemas.microsoft.com/office/drawing/2014/main" id="{AD79FC3A-1A9F-47FF-9DFE-F3B7FE632F51}"/>
              </a:ext>
            </a:extLst>
          </p:cNvPr>
          <p:cNvPicPr>
            <a:picLocks noChangeAspect="1"/>
          </p:cNvPicPr>
          <p:nvPr/>
        </p:nvPicPr>
        <p:blipFill>
          <a:blip r:embed="rId3"/>
          <a:stretch>
            <a:fillRect/>
          </a:stretch>
        </p:blipFill>
        <p:spPr>
          <a:xfrm>
            <a:off x="320993" y="233310"/>
            <a:ext cx="11373550" cy="6391380"/>
          </a:xfrm>
          <a:prstGeom prst="rect">
            <a:avLst/>
          </a:prstGeom>
        </p:spPr>
      </p:pic>
    </p:spTree>
    <p:extLst>
      <p:ext uri="{BB962C8B-B14F-4D97-AF65-F5344CB8AC3E}">
        <p14:creationId xmlns:p14="http://schemas.microsoft.com/office/powerpoint/2010/main" val="11768597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C97-8543-45BB-8622-F222B85F086E}"/>
              </a:ext>
            </a:extLst>
          </p:cNvPr>
          <p:cNvSpPr>
            <a:spLocks noGrp="1"/>
          </p:cNvSpPr>
          <p:nvPr>
            <p:ph type="title"/>
          </p:nvPr>
        </p:nvSpPr>
        <p:spPr/>
        <p:txBody>
          <a:bodyPr/>
          <a:lstStyle/>
          <a:p>
            <a:r>
              <a:rPr lang="en-US" sz="4800" dirty="0">
                <a:solidFill>
                  <a:schemeClr val="tx1"/>
                </a:solidFill>
              </a:rPr>
              <a:t>Enterprise Backup Solutions for LOB applications/SAP on Azure</a:t>
            </a:r>
            <a:endParaRPr lang="en-US" dirty="0">
              <a:solidFill>
                <a:schemeClr val="tx1"/>
              </a:solidFill>
            </a:endParaRPr>
          </a:p>
        </p:txBody>
      </p:sp>
      <p:sp>
        <p:nvSpPr>
          <p:cNvPr id="13" name="Rectangle 12">
            <a:extLst>
              <a:ext uri="{FF2B5EF4-FFF2-40B4-BE49-F238E27FC236}">
                <a16:creationId xmlns:a16="http://schemas.microsoft.com/office/drawing/2014/main" id="{2B9053E3-3015-40EA-AB87-19EBBD771933}"/>
              </a:ext>
            </a:extLst>
          </p:cNvPr>
          <p:cNvSpPr/>
          <p:nvPr/>
        </p:nvSpPr>
        <p:spPr>
          <a:xfrm>
            <a:off x="2833719" y="2460354"/>
            <a:ext cx="2077888" cy="2839779"/>
          </a:xfrm>
          <a:prstGeom prst="rect">
            <a:avLst/>
          </a:prstGeom>
          <a:solidFill>
            <a:srgbClr val="0072C6">
              <a:lumMod val="75000"/>
            </a:srgb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14" name="Rectangle 13">
            <a:extLst>
              <a:ext uri="{FF2B5EF4-FFF2-40B4-BE49-F238E27FC236}">
                <a16:creationId xmlns:a16="http://schemas.microsoft.com/office/drawing/2014/main" id="{B2D5FC9A-6F55-4B44-81A1-B4A715CEF244}"/>
              </a:ext>
            </a:extLst>
          </p:cNvPr>
          <p:cNvSpPr/>
          <p:nvPr/>
        </p:nvSpPr>
        <p:spPr>
          <a:xfrm>
            <a:off x="603454" y="2460354"/>
            <a:ext cx="2077888" cy="2839779"/>
          </a:xfrm>
          <a:prstGeom prst="rect">
            <a:avLst/>
          </a:prstGeom>
          <a:solidFill>
            <a:srgbClr val="7030A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15" name="Rectangle 14">
            <a:extLst>
              <a:ext uri="{FF2B5EF4-FFF2-40B4-BE49-F238E27FC236}">
                <a16:creationId xmlns:a16="http://schemas.microsoft.com/office/drawing/2014/main" id="{C6AD9C1F-1BF2-451B-B0A8-57F6D4A469F7}"/>
              </a:ext>
            </a:extLst>
          </p:cNvPr>
          <p:cNvSpPr/>
          <p:nvPr/>
        </p:nvSpPr>
        <p:spPr>
          <a:xfrm>
            <a:off x="5063984" y="2460354"/>
            <a:ext cx="2077888" cy="2839779"/>
          </a:xfrm>
          <a:prstGeom prst="rect">
            <a:avLst/>
          </a:prstGeom>
          <a:solidFill>
            <a:srgbClr val="00B0F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16" name="Rectangle 15">
            <a:extLst>
              <a:ext uri="{FF2B5EF4-FFF2-40B4-BE49-F238E27FC236}">
                <a16:creationId xmlns:a16="http://schemas.microsoft.com/office/drawing/2014/main" id="{52C4E098-3D29-44F6-82DE-3047FBBE1196}"/>
              </a:ext>
            </a:extLst>
          </p:cNvPr>
          <p:cNvSpPr/>
          <p:nvPr/>
        </p:nvSpPr>
        <p:spPr>
          <a:xfrm>
            <a:off x="7294249" y="2460356"/>
            <a:ext cx="2077888" cy="2839779"/>
          </a:xfrm>
          <a:prstGeom prst="rect">
            <a:avLst/>
          </a:prstGeom>
          <a:solidFill>
            <a:srgbClr val="00B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17" name="Rectangle 16">
            <a:extLst>
              <a:ext uri="{FF2B5EF4-FFF2-40B4-BE49-F238E27FC236}">
                <a16:creationId xmlns:a16="http://schemas.microsoft.com/office/drawing/2014/main" id="{26F64E4C-9241-4984-9828-6CF98FF80D10}"/>
              </a:ext>
            </a:extLst>
          </p:cNvPr>
          <p:cNvSpPr/>
          <p:nvPr/>
        </p:nvSpPr>
        <p:spPr>
          <a:xfrm>
            <a:off x="9524513" y="2460356"/>
            <a:ext cx="2077888" cy="2839779"/>
          </a:xfrm>
          <a:prstGeom prst="rect">
            <a:avLst/>
          </a:prstGeom>
          <a:solidFill>
            <a:srgbClr val="92D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18" name="Oval 17">
            <a:extLst>
              <a:ext uri="{FF2B5EF4-FFF2-40B4-BE49-F238E27FC236}">
                <a16:creationId xmlns:a16="http://schemas.microsoft.com/office/drawing/2014/main" id="{9A51BD15-7373-4296-8278-72A254713265}"/>
              </a:ext>
            </a:extLst>
          </p:cNvPr>
          <p:cNvSpPr/>
          <p:nvPr/>
        </p:nvSpPr>
        <p:spPr>
          <a:xfrm>
            <a:off x="674603"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19" name="Oval 18">
            <a:extLst>
              <a:ext uri="{FF2B5EF4-FFF2-40B4-BE49-F238E27FC236}">
                <a16:creationId xmlns:a16="http://schemas.microsoft.com/office/drawing/2014/main" id="{0A46D1F2-F30E-42DD-BC67-E1F3DA84F4C0}"/>
              </a:ext>
            </a:extLst>
          </p:cNvPr>
          <p:cNvSpPr/>
          <p:nvPr/>
        </p:nvSpPr>
        <p:spPr>
          <a:xfrm>
            <a:off x="2965319"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20" name="Oval 19">
            <a:extLst>
              <a:ext uri="{FF2B5EF4-FFF2-40B4-BE49-F238E27FC236}">
                <a16:creationId xmlns:a16="http://schemas.microsoft.com/office/drawing/2014/main" id="{A397E71C-3EA3-4695-8E5F-76BEBAF055F5}"/>
              </a:ext>
            </a:extLst>
          </p:cNvPr>
          <p:cNvSpPr/>
          <p:nvPr/>
        </p:nvSpPr>
        <p:spPr>
          <a:xfrm>
            <a:off x="520943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21" name="Oval 20">
            <a:extLst>
              <a:ext uri="{FF2B5EF4-FFF2-40B4-BE49-F238E27FC236}">
                <a16:creationId xmlns:a16="http://schemas.microsoft.com/office/drawing/2014/main" id="{529F3429-DADD-4238-B011-6C6B9383CF2B}"/>
              </a:ext>
            </a:extLst>
          </p:cNvPr>
          <p:cNvSpPr/>
          <p:nvPr/>
        </p:nvSpPr>
        <p:spPr>
          <a:xfrm>
            <a:off x="741199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E40499DC-5AD7-4D00-AEBD-E8BFAC4776CC}"/>
              </a:ext>
            </a:extLst>
          </p:cNvPr>
          <p:cNvSpPr/>
          <p:nvPr/>
        </p:nvSpPr>
        <p:spPr>
          <a:xfrm>
            <a:off x="9635337"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3195564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4D-BEC9-445A-BA11-5C6174DACF49}"/>
              </a:ext>
            </a:extLst>
          </p:cNvPr>
          <p:cNvSpPr>
            <a:spLocks noGrp="1"/>
          </p:cNvSpPr>
          <p:nvPr>
            <p:ph type="title"/>
          </p:nvPr>
        </p:nvSpPr>
        <p:spPr>
          <a:xfrm>
            <a:off x="268080" y="0"/>
            <a:ext cx="11655840" cy="899665"/>
          </a:xfrm>
        </p:spPr>
        <p:txBody>
          <a:bodyPr/>
          <a:lstStyle/>
          <a:p>
            <a:r>
              <a:rPr lang="en-US" sz="3600" dirty="0">
                <a:solidFill>
                  <a:schemeClr val="tx1"/>
                </a:solidFill>
                <a:latin typeface="Segoe UI Light" panose="020B0502040204020203" pitchFamily="34" charset="0"/>
                <a:cs typeface="Segoe UI Light" panose="020B0502040204020203" pitchFamily="34" charset="0"/>
              </a:rPr>
              <a:t>SAP on Azure Backup Solutions </a:t>
            </a:r>
            <a:endParaRPr lang="en-US" sz="3600" dirty="0">
              <a:solidFill>
                <a:schemeClr val="tx1"/>
              </a:solidFill>
            </a:endParaRPr>
          </a:p>
        </p:txBody>
      </p:sp>
      <p:graphicFrame>
        <p:nvGraphicFramePr>
          <p:cNvPr id="3" name="Content Placeholder 3">
            <a:extLst>
              <a:ext uri="{FF2B5EF4-FFF2-40B4-BE49-F238E27FC236}">
                <a16:creationId xmlns:a16="http://schemas.microsoft.com/office/drawing/2014/main" id="{0743BDE4-E0EA-4FE2-88DD-373762551283}"/>
              </a:ext>
            </a:extLst>
          </p:cNvPr>
          <p:cNvGraphicFramePr>
            <a:graphicFrameLocks/>
          </p:cNvGraphicFramePr>
          <p:nvPr>
            <p:extLst>
              <p:ext uri="{D42A27DB-BD31-4B8C-83A1-F6EECF244321}">
                <p14:modId xmlns:p14="http://schemas.microsoft.com/office/powerpoint/2010/main" val="249119427"/>
              </p:ext>
            </p:extLst>
          </p:nvPr>
        </p:nvGraphicFramePr>
        <p:xfrm>
          <a:off x="340458" y="679084"/>
          <a:ext cx="11728225" cy="6064179"/>
        </p:xfrm>
        <a:graphic>
          <a:graphicData uri="http://schemas.openxmlformats.org/drawingml/2006/table">
            <a:tbl>
              <a:tblPr firstRow="1" bandRow="1">
                <a:tableStyleId>{5C22544A-7EE6-4342-B048-85BDC9FD1C3A}</a:tableStyleId>
              </a:tblPr>
              <a:tblGrid>
                <a:gridCol w="1861951">
                  <a:extLst>
                    <a:ext uri="{9D8B030D-6E8A-4147-A177-3AD203B41FA5}">
                      <a16:colId xmlns:a16="http://schemas.microsoft.com/office/drawing/2014/main" val="20000"/>
                    </a:ext>
                  </a:extLst>
                </a:gridCol>
                <a:gridCol w="1448268">
                  <a:extLst>
                    <a:ext uri="{9D8B030D-6E8A-4147-A177-3AD203B41FA5}">
                      <a16:colId xmlns:a16="http://schemas.microsoft.com/office/drawing/2014/main" val="156166472"/>
                    </a:ext>
                  </a:extLst>
                </a:gridCol>
                <a:gridCol w="179347">
                  <a:extLst>
                    <a:ext uri="{9D8B030D-6E8A-4147-A177-3AD203B41FA5}">
                      <a16:colId xmlns:a16="http://schemas.microsoft.com/office/drawing/2014/main" val="20002"/>
                    </a:ext>
                  </a:extLst>
                </a:gridCol>
                <a:gridCol w="2044194">
                  <a:extLst>
                    <a:ext uri="{9D8B030D-6E8A-4147-A177-3AD203B41FA5}">
                      <a16:colId xmlns:a16="http://schemas.microsoft.com/office/drawing/2014/main" val="2381292503"/>
                    </a:ext>
                  </a:extLst>
                </a:gridCol>
                <a:gridCol w="1831600">
                  <a:extLst>
                    <a:ext uri="{9D8B030D-6E8A-4147-A177-3AD203B41FA5}">
                      <a16:colId xmlns:a16="http://schemas.microsoft.com/office/drawing/2014/main" val="3537177724"/>
                    </a:ext>
                  </a:extLst>
                </a:gridCol>
                <a:gridCol w="2284079">
                  <a:extLst>
                    <a:ext uri="{9D8B030D-6E8A-4147-A177-3AD203B41FA5}">
                      <a16:colId xmlns:a16="http://schemas.microsoft.com/office/drawing/2014/main" val="1581681888"/>
                    </a:ext>
                  </a:extLst>
                </a:gridCol>
                <a:gridCol w="2078786">
                  <a:extLst>
                    <a:ext uri="{9D8B030D-6E8A-4147-A177-3AD203B41FA5}">
                      <a16:colId xmlns:a16="http://schemas.microsoft.com/office/drawing/2014/main" val="3562597194"/>
                    </a:ext>
                  </a:extLst>
                </a:gridCol>
              </a:tblGrid>
              <a:tr h="360354">
                <a:tc>
                  <a:txBody>
                    <a:bodyPr/>
                    <a:lstStyle/>
                    <a:p>
                      <a:endParaRPr lang="en-US" sz="10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gridSpan="2">
                  <a:txBody>
                    <a:bodyPr/>
                    <a:lstStyle/>
                    <a:p>
                      <a:pPr algn="ctr"/>
                      <a:r>
                        <a:rPr lang="en-US" sz="900" dirty="0"/>
                        <a:t>Standard DB backup</a:t>
                      </a:r>
                      <a:br>
                        <a:rPr lang="en-US" sz="900" dirty="0"/>
                      </a:br>
                      <a:r>
                        <a:rPr lang="en-US" sz="900" dirty="0"/>
                        <a:t>(e.g</a:t>
                      </a:r>
                      <a:r>
                        <a:rPr lang="en-US" sz="900" baseline="0" dirty="0"/>
                        <a:t>. </a:t>
                      </a:r>
                      <a:r>
                        <a:rPr lang="en-US" sz="900" dirty="0"/>
                        <a:t>SQL, Oracle, HANA)</a:t>
                      </a:r>
                      <a:endParaRPr lang="en-US" sz="900" dirty="0">
                        <a:solidFill>
                          <a:schemeClr val="bg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Segoe UI Light" panose="020B0502040204020203" pitchFamily="34" charset="0"/>
                        <a:cs typeface="Segoe UI Light" panose="020B0502040204020203" pitchFamily="34" charset="0"/>
                      </a:endParaRPr>
                    </a:p>
                  </a:txBody>
                  <a:tcPr/>
                </a:tc>
                <a:tc>
                  <a:txBody>
                    <a:bodyPr/>
                    <a:lstStyle/>
                    <a:p>
                      <a:pPr algn="ctr"/>
                      <a:r>
                        <a:rPr lang="en-US" sz="900" dirty="0"/>
                        <a:t>Azure Backup Server</a:t>
                      </a:r>
                      <a:br>
                        <a:rPr lang="en-US" sz="900" dirty="0"/>
                      </a:br>
                      <a:r>
                        <a:rPr lang="en-US" sz="900" dirty="0"/>
                        <a:t>(=SCDPM on Azure)</a:t>
                      </a:r>
                      <a:endParaRPr lang="en-US" sz="900" dirty="0">
                        <a:solidFill>
                          <a:schemeClr val="bg1"/>
                        </a:solidFill>
                        <a:latin typeface="Segoe UI Light" panose="020B0502040204020203" pitchFamily="34" charset="0"/>
                        <a:cs typeface="Segoe UI Light" panose="020B0502040204020203" pitchFamily="34" charset="0"/>
                      </a:endParaRPr>
                    </a:p>
                  </a:txBody>
                  <a:tcPr marL="91427" marR="91427" marT="45713" marB="45713"/>
                </a:tc>
                <a:tc>
                  <a:txBody>
                    <a:bodyPr/>
                    <a:lstStyle/>
                    <a:p>
                      <a:pPr algn="ctr"/>
                      <a:r>
                        <a:rPr lang="en-US" sz="900" dirty="0"/>
                        <a:t>3</a:t>
                      </a:r>
                      <a:r>
                        <a:rPr lang="en-US" sz="900" baseline="30000" dirty="0"/>
                        <a:t>rd</a:t>
                      </a:r>
                      <a:r>
                        <a:rPr lang="en-US" sz="900" baseline="0" dirty="0"/>
                        <a:t> party solutions (e.g. </a:t>
                      </a:r>
                      <a:r>
                        <a:rPr lang="en-US" sz="900" baseline="0" dirty="0" err="1"/>
                        <a:t>Commvault</a:t>
                      </a:r>
                      <a:r>
                        <a:rPr lang="en-US" sz="900" baseline="0" dirty="0"/>
                        <a:t>, NetBackup)</a:t>
                      </a:r>
                      <a:endParaRPr lang="en-US" sz="900" b="1" dirty="0">
                        <a:solidFill>
                          <a:schemeClr val="bg1"/>
                        </a:solidFill>
                        <a:latin typeface="Segoe UI" panose="020B0502040204020203" pitchFamily="34" charset="0"/>
                        <a:cs typeface="Segoe UI" panose="020B0502040204020203" pitchFamily="34" charset="0"/>
                      </a:endParaRPr>
                    </a:p>
                  </a:txBody>
                  <a:tcPr marL="91427" marR="91427" marT="45713" marB="45713"/>
                </a:tc>
                <a:tc>
                  <a:txBody>
                    <a:bodyPr/>
                    <a:lstStyle/>
                    <a:p>
                      <a:pPr algn="ctr"/>
                      <a:r>
                        <a:rPr lang="en-US" sz="900" dirty="0"/>
                        <a:t>Azure IaaS VM Backup</a:t>
                      </a:r>
                      <a:endParaRPr lang="en-US" sz="900" dirty="0">
                        <a:solidFill>
                          <a:schemeClr val="bg1"/>
                        </a:solidFill>
                      </a:endParaRPr>
                    </a:p>
                  </a:txBody>
                  <a:tcPr marL="91427" marR="91427" marT="45713" marB="45713"/>
                </a:tc>
                <a:tc>
                  <a:txBody>
                    <a:bodyPr/>
                    <a:lstStyle/>
                    <a:p>
                      <a:pPr algn="ctr"/>
                      <a:r>
                        <a:rPr lang="en-US" sz="900" dirty="0"/>
                        <a:t>HANA on Azure Large Instances</a:t>
                      </a:r>
                      <a:br>
                        <a:rPr lang="en-US" sz="900" dirty="0"/>
                      </a:br>
                      <a:r>
                        <a:rPr lang="en-US" sz="900" dirty="0"/>
                        <a:t>Storage Snapshot</a:t>
                      </a:r>
                      <a:endParaRPr lang="en-US" sz="900" dirty="0">
                        <a:solidFill>
                          <a:schemeClr val="bg1"/>
                        </a:solidFill>
                      </a:endParaRPr>
                    </a:p>
                  </a:txBody>
                  <a:tcPr marL="91427" marR="91427" marT="45713" marB="45713"/>
                </a:tc>
                <a:extLst>
                  <a:ext uri="{0D108BD9-81ED-4DB2-BD59-A6C34878D82A}">
                    <a16:rowId xmlns:a16="http://schemas.microsoft.com/office/drawing/2014/main" val="10000"/>
                  </a:ext>
                </a:extLst>
              </a:tr>
              <a:tr h="248301">
                <a:tc>
                  <a:txBody>
                    <a:bodyPr/>
                    <a:lstStyle/>
                    <a:p>
                      <a:r>
                        <a:rPr lang="en-US" sz="1000" dirty="0"/>
                        <a:t>Backup type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Database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Network/Agent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Snapshot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Storage level snapshot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20831741"/>
                  </a:ext>
                </a:extLst>
              </a:tr>
              <a:tr h="718924">
                <a:tc>
                  <a:txBody>
                    <a:bodyPr/>
                    <a:lstStyle/>
                    <a:p>
                      <a:r>
                        <a:rPr lang="en-US" sz="1000" dirty="0"/>
                        <a:t>Backup target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DBs within Azure VMs</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SQL Server DBs, Files and</a:t>
                      </a:r>
                      <a:r>
                        <a:rPr lang="en-US" sz="1000" baseline="0" dirty="0"/>
                        <a:t> OS States (Windows) within Azure VMs (</a:t>
                      </a:r>
                      <a:r>
                        <a:rPr lang="en-US" sz="1000" baseline="0" dirty="0">
                          <a:hlinkClick r:id="rId2"/>
                        </a:rPr>
                        <a:t>link</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SQL Server/Oracle/HANA, Files and</a:t>
                      </a:r>
                      <a:r>
                        <a:rPr lang="en-US" sz="1000" baseline="0" dirty="0"/>
                        <a:t> OS States (Windows, Linux) within Azure VMs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VMs (Windows, Linux) running SQL Server (</a:t>
                      </a:r>
                      <a:r>
                        <a:rPr lang="en-US" sz="1000" dirty="0">
                          <a:hlinkClick r:id="rId3"/>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HANA database volume,</a:t>
                      </a:r>
                      <a:br>
                        <a:rPr lang="en-US" sz="1000" dirty="0"/>
                      </a:br>
                      <a:r>
                        <a:rPr lang="en-US" sz="1000" dirty="0"/>
                        <a:t>HANA log volume,</a:t>
                      </a:r>
                      <a:br>
                        <a:rPr lang="en-US" sz="1000" dirty="0"/>
                      </a:br>
                      <a:r>
                        <a:rPr lang="en-US" sz="1000" dirty="0"/>
                        <a:t>boot volume (</a:t>
                      </a:r>
                      <a:r>
                        <a:rPr lang="en-US" sz="1000" dirty="0">
                          <a:hlinkClick r:id="rId4"/>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1"/>
                  </a:ext>
                </a:extLst>
              </a:tr>
              <a:tr h="248301">
                <a:tc>
                  <a:txBody>
                    <a:bodyPr/>
                    <a:lstStyle/>
                    <a:p>
                      <a:r>
                        <a:rPr lang="en-US" sz="1000" dirty="0"/>
                        <a:t>Linux (Guest OS) support</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106198512"/>
                  </a:ext>
                </a:extLst>
              </a:tr>
              <a:tr h="405175">
                <a:tc>
                  <a:txBody>
                    <a:bodyPr/>
                    <a:lstStyle/>
                    <a:p>
                      <a:r>
                        <a:rPr lang="en-US" sz="1000" dirty="0"/>
                        <a:t>SQL</a:t>
                      </a:r>
                      <a:r>
                        <a:rPr lang="en-US" sz="1000" baseline="0" dirty="0"/>
                        <a:t> Server d</a:t>
                      </a:r>
                      <a:r>
                        <a:rPr lang="en-US" sz="1000" dirty="0"/>
                        <a:t>atabase backup capability</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Transaction log (every minute),</a:t>
                      </a:r>
                      <a:r>
                        <a:rPr lang="en-US" sz="1000" baseline="0" dirty="0"/>
                        <a:t> differential, full</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Differential every 15 minutes and full (express)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a:t>
                      </a:r>
                      <a:r>
                        <a:rPr lang="en-US" sz="1000" baseline="0" dirty="0"/>
                        <a:t> to 3 times per day</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892677429"/>
                  </a:ext>
                </a:extLst>
              </a:tr>
              <a:tr h="248301">
                <a:tc>
                  <a:txBody>
                    <a:bodyPr/>
                    <a:lstStyle/>
                    <a:p>
                      <a:r>
                        <a:rPr lang="en-US" sz="1000" dirty="0"/>
                        <a:t>Oracle</a:t>
                      </a:r>
                      <a:r>
                        <a:rPr lang="en-US" sz="1000" baseline="0" dirty="0"/>
                        <a:t> database backup</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File consistent backup with RMAN</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926209767"/>
                  </a:ext>
                </a:extLst>
              </a:tr>
              <a:tr h="405175">
                <a:tc>
                  <a:txBody>
                    <a:bodyPr/>
                    <a:lstStyle/>
                    <a:p>
                      <a:r>
                        <a:rPr lang="en-US" sz="1000" dirty="0"/>
                        <a:t>Compression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Supported </a:t>
                      </a:r>
                      <a:br>
                        <a:rPr lang="en-US" sz="1000" dirty="0"/>
                      </a:br>
                      <a:r>
                        <a:rPr lang="en-US" sz="1000" dirty="0"/>
                        <a:t>(storage sizing : </a:t>
                      </a:r>
                      <a:r>
                        <a:rPr lang="en-US" sz="1000" dirty="0">
                          <a:hlinkClick r:id="rId5"/>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Supported</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706275168"/>
                  </a:ext>
                </a:extLst>
              </a:tr>
              <a:tr h="718924">
                <a:tc>
                  <a:txBody>
                    <a:bodyPr/>
                    <a:lstStyle/>
                    <a:p>
                      <a:r>
                        <a:rPr lang="en-US" sz="1000" dirty="0"/>
                        <a:t>Backup servers running on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DB Server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Microsoft</a:t>
                      </a:r>
                      <a:r>
                        <a:rPr lang="en-US" sz="1000" baseline="0" dirty="0"/>
                        <a:t> Azure Backup Server</a:t>
                      </a:r>
                      <a:r>
                        <a:rPr lang="en-US" sz="1000" dirty="0"/>
                        <a:t> (on VM) (installation kits downloadable from Azure Portal) (VM sizing : </a:t>
                      </a:r>
                      <a:r>
                        <a:rPr lang="en-US" sz="1000" dirty="0">
                          <a:hlinkClick r:id="rId6"/>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Backup</a:t>
                      </a:r>
                      <a:r>
                        <a:rPr lang="en-US" sz="1000" baseline="0" dirty="0"/>
                        <a:t> Server (on VM)</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r>
                        <a:rPr lang="en-US" sz="1000" baseline="0" dirty="0"/>
                        <a:t> (Backup as a </a:t>
                      </a:r>
                      <a:r>
                        <a:rPr lang="en-US" sz="1000" dirty="0"/>
                        <a:t>Service)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5"/>
                  </a:ext>
                </a:extLst>
              </a:tr>
              <a:tr h="562050">
                <a:tc>
                  <a:txBody>
                    <a:bodyPr/>
                    <a:lstStyle/>
                    <a:p>
                      <a:r>
                        <a:rPr lang="en-US" sz="1000" dirty="0"/>
                        <a:t>Agent</a:t>
                      </a:r>
                      <a:r>
                        <a:rPr lang="en-US" sz="1000" baseline="0" dirty="0"/>
                        <a:t> software required</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algn="ctr"/>
                      <a:endParaRPr lang="en-US" sz="1100" dirty="0">
                        <a:solidFill>
                          <a:schemeClr val="bg1"/>
                        </a:solidFill>
                        <a:latin typeface="+mn-lt"/>
                        <a:cs typeface="Segoe UI Light" panose="020B0502040204020203" pitchFamily="34" charset="0"/>
                      </a:endParaRPr>
                    </a:p>
                  </a:txBody>
                  <a:tcPr/>
                </a:tc>
                <a:tc>
                  <a:txBody>
                    <a:bodyPr/>
                    <a:lstStyle/>
                    <a:p>
                      <a:pPr algn="ctr"/>
                      <a:r>
                        <a:rPr lang="en-US" sz="1000" dirty="0"/>
                        <a:t>Agent in backup</a:t>
                      </a:r>
                      <a:r>
                        <a:rPr lang="en-US" sz="1000" baseline="0" dirty="0"/>
                        <a:t> target VMs and Azure Backup Agent in Azure Backup Server VMs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Yes</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 (* Only Azure VM Agent)</a:t>
                      </a:r>
                      <a:r>
                        <a:rPr lang="en-US" sz="1000" baseline="0" dirty="0"/>
                        <a:t> </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2729710135"/>
                  </a:ext>
                </a:extLst>
              </a:tr>
              <a:tr h="248301">
                <a:tc>
                  <a:txBody>
                    <a:bodyPr/>
                    <a:lstStyle/>
                    <a:p>
                      <a:r>
                        <a:rPr lang="en-US" sz="1000" dirty="0"/>
                        <a:t>Network</a:t>
                      </a:r>
                      <a:r>
                        <a:rPr lang="en-US" sz="1000" baseline="0" dirty="0"/>
                        <a:t> bandwidth required</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000" dirty="0"/>
                        <a:t>Yes</a:t>
                      </a:r>
                      <a:r>
                        <a:rPr lang="en-US" sz="1000" baseline="0" dirty="0"/>
                        <a:t> but c</a:t>
                      </a:r>
                      <a:r>
                        <a:rPr lang="en-US" sz="1000" dirty="0"/>
                        <a:t>ontrollable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860732295"/>
                  </a:ext>
                </a:extLst>
              </a:tr>
              <a:tr h="248301">
                <a:tc>
                  <a:txBody>
                    <a:bodyPr/>
                    <a:lstStyle/>
                    <a:p>
                      <a:r>
                        <a:rPr lang="en-US" sz="1000" dirty="0"/>
                        <a:t>Short term retention</a:t>
                      </a:r>
                      <a:endParaRPr lang="en-US" sz="1000" dirty="0">
                        <a:solidFill>
                          <a:schemeClr val="tx1"/>
                        </a:solidFill>
                        <a:latin typeface="+mn-lt"/>
                        <a:cs typeface="Segoe UI Light" panose="020B0502040204020203" pitchFamily="34" charset="0"/>
                      </a:endParaRPr>
                    </a:p>
                  </a:txBody>
                  <a:tcPr marL="91427" marR="91427" marT="45713" marB="45713"/>
                </a:tc>
                <a:tc grid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a:t>
                      </a:r>
                      <a:r>
                        <a:rPr lang="en-US" sz="1000" baseline="0" dirty="0"/>
                        <a:t> local storage)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Yes (on local NFS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351919291"/>
                  </a:ext>
                </a:extLst>
              </a:tr>
              <a:tr h="405175">
                <a:tc>
                  <a:txBody>
                    <a:bodyPr/>
                    <a:lstStyle/>
                    <a:p>
                      <a:pPr marL="0" marR="0" indent="0" algn="l" defTabSz="1096173" rtl="0" eaLnBrk="1" fontAlgn="auto" latinLnBrk="0" hangingPunct="1">
                        <a:lnSpc>
                          <a:spcPct val="100000"/>
                        </a:lnSpc>
                        <a:spcBef>
                          <a:spcPts val="0"/>
                        </a:spcBef>
                        <a:spcAft>
                          <a:spcPts val="0"/>
                        </a:spcAft>
                        <a:buClrTx/>
                        <a:buSzTx/>
                        <a:buFontTx/>
                        <a:buNone/>
                        <a:tabLst/>
                        <a:defRPr/>
                      </a:pPr>
                      <a:r>
                        <a:rPr lang="en-US" sz="1000" dirty="0"/>
                        <a:t>Long term retention</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Possible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1096173"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Up to 255 snapshots per volume</a:t>
                      </a:r>
                    </a:p>
                    <a:p>
                      <a:pPr marL="0" marR="0" indent="0" algn="ctr" defTabSz="1096173" rtl="0" eaLnBrk="1" fontAlgn="auto" latinLnBrk="0" hangingPunct="1">
                        <a:lnSpc>
                          <a:spcPct val="100000"/>
                        </a:lnSpc>
                        <a:spcBef>
                          <a:spcPts val="0"/>
                        </a:spcBef>
                        <a:spcAft>
                          <a:spcPts val="0"/>
                        </a:spcAft>
                        <a:buClrTx/>
                        <a:buSzTx/>
                        <a:buFontTx/>
                        <a:buNone/>
                        <a:tabLst/>
                        <a:defRPr/>
                      </a:pPr>
                      <a:r>
                        <a:rPr lang="en-US" sz="1000" dirty="0"/>
                        <a:t>(or transfer to Blob Storage)</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867114113"/>
                  </a:ext>
                </a:extLst>
              </a:tr>
              <a:tr h="248301">
                <a:tc>
                  <a:txBody>
                    <a:bodyPr/>
                    <a:lstStyle/>
                    <a:p>
                      <a:r>
                        <a:rPr lang="en-US" sz="1000" dirty="0"/>
                        <a:t>Point-in-time</a:t>
                      </a:r>
                      <a:r>
                        <a:rPr lang="en-US" sz="1000" baseline="0" dirty="0"/>
                        <a:t> recovery</a:t>
                      </a:r>
                      <a:endParaRPr lang="en-US" sz="1000" dirty="0">
                        <a:solidFill>
                          <a:schemeClr val="tx1"/>
                        </a:solidFill>
                        <a:latin typeface="+mn-lt"/>
                        <a:cs typeface="Segoe UI Light" panose="020B0502040204020203" pitchFamily="34" charset="0"/>
                      </a:endParaRPr>
                    </a:p>
                  </a:txBody>
                  <a:tcPr marL="91427" marR="91427" marT="45713" marB="45713"/>
                </a:tc>
                <a:tc gridSpan="6">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Possible </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latin typeface="+mn-lt"/>
                        <a:cs typeface="Segoe UI Light" panose="020B0502040204020203" pitchFamily="34" charset="0"/>
                      </a:endParaRPr>
                    </a:p>
                  </a:txBody>
                  <a:tcPr/>
                </a:tc>
                <a:extLst>
                  <a:ext uri="{0D108BD9-81ED-4DB2-BD59-A6C34878D82A}">
                    <a16:rowId xmlns:a16="http://schemas.microsoft.com/office/drawing/2014/main" val="193270323"/>
                  </a:ext>
                </a:extLst>
              </a:tr>
              <a:tr h="248301">
                <a:tc>
                  <a:txBody>
                    <a:bodyPr/>
                    <a:lstStyle/>
                    <a:p>
                      <a:r>
                        <a:rPr lang="en-US" sz="1000" dirty="0"/>
                        <a:t>Recovery speed</a:t>
                      </a:r>
                      <a:endParaRPr lang="en-US" sz="1000" dirty="0">
                        <a:solidFill>
                          <a:schemeClr val="tx1"/>
                        </a:solidFill>
                        <a:latin typeface="+mn-lt"/>
                        <a:cs typeface="Segoe UI Light" panose="020B0502040204020203" pitchFamily="34" charset="0"/>
                      </a:endParaRPr>
                    </a:p>
                  </a:txBody>
                  <a:tcPr marL="91427" marR="91427" marT="45713" marB="45713"/>
                </a:tc>
                <a:tc gridSpan="5">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Depend on I/O </a:t>
                      </a:r>
                      <a:r>
                        <a:rPr lang="en-US" sz="1000" baseline="0" dirty="0"/>
                        <a:t>speed of underneath Blob storage or Backup Vault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solidFill>
                          <a:schemeClr val="bg1"/>
                        </a:solidFill>
                        <a:latin typeface="+mn-lt"/>
                        <a:cs typeface="Segoe UI Light" panose="020B0502040204020203"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Fast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09"/>
                  </a:ext>
                </a:extLst>
              </a:tr>
              <a:tr h="248301">
                <a:tc>
                  <a:txBody>
                    <a:bodyPr/>
                    <a:lstStyle/>
                    <a:p>
                      <a:r>
                        <a:rPr lang="en-US" sz="1000" dirty="0"/>
                        <a:t>Monitoring/</a:t>
                      </a:r>
                      <a:r>
                        <a:rPr lang="en-US" sz="1000" baseline="0" dirty="0"/>
                        <a:t>alerting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Azure Backup Server Console</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Console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Azure Management Portal</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10011"/>
                  </a:ext>
                </a:extLst>
              </a:tr>
              <a:tr h="248301">
                <a:tc>
                  <a:txBody>
                    <a:bodyPr/>
                    <a:lstStyle/>
                    <a:p>
                      <a:r>
                        <a:rPr lang="en-US" sz="1000" dirty="0"/>
                        <a:t>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Database console</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System</a:t>
                      </a:r>
                      <a:r>
                        <a:rPr lang="en-US" sz="1000" baseline="0" dirty="0"/>
                        <a:t> Center Service Manager</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Backup Server Reporting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None</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Script</a:t>
                      </a:r>
                      <a:endParaRPr lang="en-US" sz="1000" dirty="0">
                        <a:solidFill>
                          <a:schemeClr val="tx1"/>
                        </a:solidFill>
                        <a:latin typeface="+mn-lt"/>
                        <a:cs typeface="Segoe UI Light" panose="020B0502040204020203" pitchFamily="34" charset="0"/>
                      </a:endParaRPr>
                    </a:p>
                  </a:txBody>
                  <a:tcPr marL="91427" marR="91427" marT="45713" marB="45713"/>
                </a:tc>
                <a:extLst>
                  <a:ext uri="{0D108BD9-81ED-4DB2-BD59-A6C34878D82A}">
                    <a16:rowId xmlns:a16="http://schemas.microsoft.com/office/drawing/2014/main" val="3115438603"/>
                  </a:ext>
                </a:extLst>
              </a:tr>
              <a:tr h="248301">
                <a:tc>
                  <a:txBody>
                    <a:bodyPr/>
                    <a:lstStyle/>
                    <a:p>
                      <a:r>
                        <a:rPr lang="en-US" sz="1000" dirty="0"/>
                        <a:t>Licensing</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algn="ctr"/>
                      <a:r>
                        <a:rPr lang="en-US" sz="1000" dirty="0"/>
                        <a:t>Built-in</a:t>
                      </a:r>
                      <a:endParaRPr lang="en-US" sz="1000" dirty="0">
                        <a:solidFill>
                          <a:schemeClr val="tx1"/>
                        </a:solidFill>
                        <a:latin typeface="+mn-lt"/>
                        <a:cs typeface="Segoe UI Light" panose="020B0502040204020203" pitchFamily="34" charset="0"/>
                      </a:endParaRPr>
                    </a:p>
                  </a:txBody>
                  <a:tcPr marL="91427" marR="91427" marT="45713" marB="45713"/>
                </a:tc>
                <a:tc gridSpan="2">
                  <a:txBody>
                    <a:bodyPr/>
                    <a:lstStyle/>
                    <a:p>
                      <a:pPr algn="ctr"/>
                      <a:r>
                        <a:rPr lang="en-US" sz="1000" dirty="0"/>
                        <a:t>Pay-per-use on Azure (</a:t>
                      </a:r>
                      <a:r>
                        <a:rPr lang="en-US" sz="1000" dirty="0">
                          <a:hlinkClick r:id="rId7"/>
                        </a:rPr>
                        <a:t>link</a:t>
                      </a:r>
                      <a:r>
                        <a:rPr lang="en-US" sz="1000" dirty="0"/>
                        <a:t>)</a:t>
                      </a:r>
                      <a:endParaRPr lang="en-US" sz="1000" dirty="0">
                        <a:solidFill>
                          <a:schemeClr val="tx1"/>
                        </a:solidFill>
                        <a:latin typeface="+mn-lt"/>
                        <a:cs typeface="Segoe UI Light" panose="020B0502040204020203" pitchFamily="34" charset="0"/>
                      </a:endParaRPr>
                    </a:p>
                  </a:txBody>
                  <a:tcPr marL="91427" marR="91427" marT="45713" marB="45713"/>
                </a:tc>
                <a:tc hMerge="1">
                  <a:txBody>
                    <a:bodyPr/>
                    <a:lstStyle/>
                    <a:p>
                      <a:endParaRPr lang="en-US"/>
                    </a:p>
                  </a:txBody>
                  <a:tcPr/>
                </a:tc>
                <a:tc>
                  <a:txBody>
                    <a:bodyPr/>
                    <a:lstStyle/>
                    <a:p>
                      <a:pPr algn="ctr"/>
                      <a:r>
                        <a:rPr lang="en-US" sz="1000" dirty="0"/>
                        <a:t>Check vendor</a:t>
                      </a:r>
                      <a:endParaRPr lang="en-US" sz="1000" dirty="0">
                        <a:solidFill>
                          <a:schemeClr val="tx1"/>
                        </a:solidFill>
                        <a:latin typeface="+mn-lt"/>
                        <a:cs typeface="Segoe UI Light" panose="020B0502040204020203" pitchFamily="34" charset="0"/>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effectLst/>
                          <a:uLnTx/>
                          <a:uFillTx/>
                        </a:rPr>
                        <a:t>Pay-per-use on Azure (</a:t>
                      </a:r>
                      <a:r>
                        <a:rPr kumimoji="0" lang="en-US" sz="1000" u="none" strike="noStrike" kern="1200" cap="none" spc="0" normalizeH="0" baseline="0" noProof="0" dirty="0">
                          <a:ln>
                            <a:noFill/>
                          </a:ln>
                          <a:effectLst/>
                          <a:uLnTx/>
                          <a:uFillTx/>
                          <a:hlinkClick r:id="rId7"/>
                        </a:rPr>
                        <a:t>link</a:t>
                      </a:r>
                      <a:r>
                        <a:rPr kumimoji="0" lang="en-US" sz="1000" u="none" strike="noStrike" kern="1200" cap="none" spc="0" normalizeH="0" baseline="0" noProof="0" dirty="0">
                          <a:ln>
                            <a:noFill/>
                          </a:ln>
                          <a:effectLst/>
                          <a:uLnTx/>
                          <a:uFillTx/>
                        </a:rPr>
                        <a:t>)</a:t>
                      </a:r>
                      <a:endParaRPr lang="en-US" sz="1800" dirty="0">
                        <a:solidFill>
                          <a:schemeClr val="tx1"/>
                        </a:solidFill>
                      </a:endParaRPr>
                    </a:p>
                  </a:txBody>
                  <a:tcPr marL="91427" marR="91427" marT="45713" marB="45713"/>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t>Built-in</a:t>
                      </a:r>
                      <a:endParaRPr lang="en-US" sz="1000" dirty="0">
                        <a:solidFill>
                          <a:schemeClr val="tx1"/>
                        </a:solidFill>
                      </a:endParaRPr>
                    </a:p>
                  </a:txBody>
                  <a:tcPr marL="91427" marR="91427" marT="45713" marB="45713"/>
                </a:tc>
                <a:extLst>
                  <a:ext uri="{0D108BD9-81ED-4DB2-BD59-A6C34878D82A}">
                    <a16:rowId xmlns:a16="http://schemas.microsoft.com/office/drawing/2014/main" val="10012"/>
                  </a:ext>
                </a:extLst>
              </a:tr>
            </a:tbl>
          </a:graphicData>
        </a:graphic>
      </p:graphicFrame>
      <p:sp>
        <p:nvSpPr>
          <p:cNvPr id="4" name="Rectangle 3">
            <a:extLst>
              <a:ext uri="{FF2B5EF4-FFF2-40B4-BE49-F238E27FC236}">
                <a16:creationId xmlns:a16="http://schemas.microsoft.com/office/drawing/2014/main" id="{448F58A6-E89A-4C68-9610-301D278CE6BF}"/>
              </a:ext>
            </a:extLst>
          </p:cNvPr>
          <p:cNvSpPr/>
          <p:nvPr/>
        </p:nvSpPr>
        <p:spPr bwMode="auto">
          <a:xfrm>
            <a:off x="2088401" y="632954"/>
            <a:ext cx="3660401"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8389A69E-D1E3-4ECD-A441-1B6FB2E24CE8}"/>
              </a:ext>
            </a:extLst>
          </p:cNvPr>
          <p:cNvSpPr/>
          <p:nvPr/>
        </p:nvSpPr>
        <p:spPr bwMode="auto">
          <a:xfrm>
            <a:off x="7616353" y="656411"/>
            <a:ext cx="2270469" cy="61057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8506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br>
              <a:rPr lang="en-US" sz="2800" spc="0" dirty="0">
                <a:ln>
                  <a:noFill/>
                </a:ln>
                <a:solidFill>
                  <a:srgbClr val="FFFFFF"/>
                </a:solidFill>
                <a:latin typeface="Segoe UI Light" panose="020B0502040204020203" pitchFamily="34" charset="0"/>
                <a:cs typeface="Segoe UI Light" panose="020B0502040204020203" pitchFamily="34" charset="0"/>
              </a:rPr>
            </a:br>
            <a:endParaRPr lang="en-US" sz="2800" dirty="0"/>
          </a:p>
        </p:txBody>
      </p:sp>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SQL Server AlwaysOn)</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3" name="Rectangle 12">
            <a:extLst>
              <a:ext uri="{FF2B5EF4-FFF2-40B4-BE49-F238E27FC236}">
                <a16:creationId xmlns:a16="http://schemas.microsoft.com/office/drawing/2014/main" id="{CD1E3C74-9954-4E3E-AE87-493AE74D8B4F}"/>
              </a:ext>
            </a:extLst>
          </p:cNvPr>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14" name="Rectangle 13">
            <a:extLst>
              <a:ext uri="{FF2B5EF4-FFF2-40B4-BE49-F238E27FC236}">
                <a16:creationId xmlns:a16="http://schemas.microsoft.com/office/drawing/2014/main" id="{1FDFB358-0174-424F-B527-48296AF78F09}"/>
              </a:ext>
            </a:extLst>
          </p:cNvPr>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15" name="Oval 14">
            <a:extLst>
              <a:ext uri="{FF2B5EF4-FFF2-40B4-BE49-F238E27FC236}">
                <a16:creationId xmlns:a16="http://schemas.microsoft.com/office/drawing/2014/main" id="{5AD07B10-2B53-4E1A-91D5-22053F1F6457}"/>
              </a:ext>
            </a:extLst>
          </p:cNvPr>
          <p:cNvSpPr/>
          <p:nvPr/>
        </p:nvSpPr>
        <p:spPr>
          <a:xfrm>
            <a:off x="854361" y="1196565"/>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Oval 15">
            <a:extLst>
              <a:ext uri="{FF2B5EF4-FFF2-40B4-BE49-F238E27FC236}">
                <a16:creationId xmlns:a16="http://schemas.microsoft.com/office/drawing/2014/main" id="{9D6983EE-7942-4920-8BBF-691427B76327}"/>
              </a:ext>
            </a:extLst>
          </p:cNvPr>
          <p:cNvSpPr/>
          <p:nvPr/>
        </p:nvSpPr>
        <p:spPr>
          <a:xfrm>
            <a:off x="6567757" y="1167516"/>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7" name="Plus 8">
            <a:extLst>
              <a:ext uri="{FF2B5EF4-FFF2-40B4-BE49-F238E27FC236}">
                <a16:creationId xmlns:a16="http://schemas.microsoft.com/office/drawing/2014/main" id="{DDCF9EB3-5423-417D-AA1F-7833DE589515}"/>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F61299D-CA5B-44E9-B699-9FD5C03F25EA}"/>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20" name="Rectangle 19">
            <a:extLst>
              <a:ext uri="{FF2B5EF4-FFF2-40B4-BE49-F238E27FC236}">
                <a16:creationId xmlns:a16="http://schemas.microsoft.com/office/drawing/2014/main" id="{7B22585D-0231-4CAE-9E60-5B5BDA619E38}"/>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7663977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45338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196786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13225094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37072705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2758013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Complete solution diagram&#10;&#10;Screenshot of the complete solution diagram as described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4" y="584482"/>
            <a:ext cx="11719229" cy="6208863"/>
          </a:xfrm>
          <a:prstGeom prst="rect">
            <a:avLst/>
          </a:prstGeom>
        </p:spPr>
      </p:pic>
    </p:spTree>
    <p:extLst>
      <p:ext uri="{BB962C8B-B14F-4D97-AF65-F5344CB8AC3E}">
        <p14:creationId xmlns:p14="http://schemas.microsoft.com/office/powerpoint/2010/main" val="3178644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78"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5576</Words>
  <Application>Microsoft Office PowerPoint</Application>
  <PresentationFormat>Widescreen</PresentationFormat>
  <Paragraphs>654</Paragraphs>
  <Slides>57</Slides>
  <Notes>50</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2" baseType="lpstr">
      <vt:lpstr>Arial</vt:lpstr>
      <vt:lpstr>Calibri</vt:lpstr>
      <vt:lpstr>Calibri Light</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Disaster Recovery Solutions for LOB applications/SAP on Azure </vt:lpstr>
      <vt:lpstr>Common scenarios</vt:lpstr>
      <vt:lpstr>Step 2: Design the solution</vt:lpstr>
      <vt:lpstr>Contoso current SAP state/benefits of migration to Azure </vt:lpstr>
      <vt:lpstr>How to size SAP on Azure VM </vt:lpstr>
      <vt:lpstr>SAP business suite, NetWeaver – with HA and DR </vt:lpstr>
      <vt:lpstr>Baseline knowledge for SAP as a service on Azure</vt:lpstr>
      <vt:lpstr>Online Azure pricing calculator</vt:lpstr>
      <vt:lpstr>Azure reserved VM instances (RI) and Azure hybrid benefit (AHUB)</vt:lpstr>
      <vt:lpstr>Requirements</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2019-01-12T13:09:10Z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